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Garet Bold" charset="1" panose="00000000000000000000"/>
      <p:regular r:id="rId11"/>
    </p:embeddedFont>
    <p:embeddedFont>
      <p:font typeface="Arimo Bold" charset="1" panose="020B070402020202020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png" Type="http://schemas.openxmlformats.org/officeDocument/2006/relationships/image"/><Relationship Id="rId18" Target="../media/image19.png" Type="http://schemas.openxmlformats.org/officeDocument/2006/relationships/image"/><Relationship Id="rId19" Target="../media/image20.png" Type="http://schemas.openxmlformats.org/officeDocument/2006/relationships/image"/><Relationship Id="rId2" Target="../media/image2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25" r="0" b="-79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A282A">
                <a:alpha val="8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4377289" y="5143500"/>
            <a:ext cx="6684287" cy="6684287"/>
          </a:xfrm>
          <a:custGeom>
            <a:avLst/>
            <a:gdLst/>
            <a:ahLst/>
            <a:cxnLst/>
            <a:rect r="r" b="b" t="t" l="l"/>
            <a:pathLst>
              <a:path h="6684287" w="6684287">
                <a:moveTo>
                  <a:pt x="6684287" y="0"/>
                </a:moveTo>
                <a:lnTo>
                  <a:pt x="0" y="0"/>
                </a:lnTo>
                <a:lnTo>
                  <a:pt x="0" y="6684287"/>
                </a:lnTo>
                <a:lnTo>
                  <a:pt x="6684287" y="6684287"/>
                </a:lnTo>
                <a:lnTo>
                  <a:pt x="6684287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56961" y="2057400"/>
            <a:ext cx="12504615" cy="8229600"/>
          </a:xfrm>
          <a:custGeom>
            <a:avLst/>
            <a:gdLst/>
            <a:ahLst/>
            <a:cxnLst/>
            <a:rect r="r" b="b" t="t" l="l"/>
            <a:pathLst>
              <a:path h="8229600" w="12504615">
                <a:moveTo>
                  <a:pt x="0" y="0"/>
                </a:moveTo>
                <a:lnTo>
                  <a:pt x="12504615" y="0"/>
                </a:lnTo>
                <a:lnTo>
                  <a:pt x="125046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5310" y="1320027"/>
            <a:ext cx="7401977" cy="1964342"/>
            <a:chOff x="0" y="0"/>
            <a:chExt cx="9869302" cy="26191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55427" cy="2619123"/>
            </a:xfrm>
            <a:custGeom>
              <a:avLst/>
              <a:gdLst/>
              <a:ahLst/>
              <a:cxnLst/>
              <a:rect r="r" b="b" t="t" l="l"/>
              <a:pathLst>
                <a:path h="2619123" w="2455427">
                  <a:moveTo>
                    <a:pt x="0" y="0"/>
                  </a:moveTo>
                  <a:lnTo>
                    <a:pt x="2455427" y="0"/>
                  </a:lnTo>
                  <a:lnTo>
                    <a:pt x="2455427" y="2619123"/>
                  </a:lnTo>
                  <a:lnTo>
                    <a:pt x="0" y="2619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779337" y="307634"/>
              <a:ext cx="7089965" cy="2051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15"/>
                </a:lnSpc>
              </a:pPr>
              <a:r>
                <a:rPr lang="en-US" sz="5468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INTEGRITY</a:t>
              </a:r>
            </a:p>
            <a:p>
              <a:pPr algn="l">
                <a:lnSpc>
                  <a:spcPts val="6015"/>
                </a:lnSpc>
              </a:pPr>
              <a:r>
                <a:rPr lang="en-US" sz="5468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SHIPPERS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0583" y="3465329"/>
            <a:ext cx="9945932" cy="386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</a:pPr>
            <a:r>
              <a:rPr lang="en-US" sz="69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NAVIGATING </a:t>
            </a:r>
          </a:p>
          <a:p>
            <a:pPr algn="l">
              <a:lnSpc>
                <a:spcPts val="7633"/>
              </a:lnSpc>
            </a:pPr>
            <a:r>
              <a:rPr lang="en-US" sz="69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GLOBAL EXPANSION IN THE </a:t>
            </a:r>
            <a:r>
              <a:rPr lang="en-US" sz="6939">
                <a:solidFill>
                  <a:srgbClr val="F7302F"/>
                </a:solidFill>
                <a:latin typeface="Garet Bold"/>
                <a:ea typeface="Garet Bold"/>
                <a:cs typeface="Garet Bold"/>
                <a:sym typeface="Garet Bold"/>
              </a:rPr>
              <a:t>LOGISTICS</a:t>
            </a:r>
            <a:r>
              <a:rPr lang="en-US" sz="69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INDUSTRY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5310" y="7382513"/>
            <a:ext cx="7553682" cy="278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 BUSINESS PRESENTATION BY</a:t>
            </a:r>
          </a:p>
          <a:p>
            <a:pPr algn="l">
              <a:lnSpc>
                <a:spcPts val="3168"/>
              </a:lnSpc>
            </a:pPr>
          </a:p>
          <a:p>
            <a:pPr algn="l">
              <a:lnSpc>
                <a:spcPts val="3168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RUPAA SHRI S</a:t>
            </a:r>
          </a:p>
          <a:p>
            <a:pPr algn="l">
              <a:lnSpc>
                <a:spcPts val="3168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NANDITHA KRISHNA KUMAR</a:t>
            </a:r>
          </a:p>
          <a:p>
            <a:pPr algn="l">
              <a:lnSpc>
                <a:spcPts val="3168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THARIQ MOHAMMED Z</a:t>
            </a:r>
          </a:p>
          <a:p>
            <a:pPr algn="l">
              <a:lnSpc>
                <a:spcPts val="3168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ROHITH S V</a:t>
            </a:r>
          </a:p>
          <a:p>
            <a:pPr algn="l">
              <a:lnSpc>
                <a:spcPts val="3168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ANGELIN SARA JACOB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8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16104208" y="-2245755"/>
            <a:ext cx="3857108" cy="3857108"/>
          </a:xfrm>
          <a:custGeom>
            <a:avLst/>
            <a:gdLst/>
            <a:ahLst/>
            <a:cxnLst/>
            <a:rect r="r" b="b" t="t" l="l"/>
            <a:pathLst>
              <a:path h="3857108" w="3857108">
                <a:moveTo>
                  <a:pt x="0" y="3857108"/>
                </a:moveTo>
                <a:lnTo>
                  <a:pt x="3857108" y="3857108"/>
                </a:lnTo>
                <a:lnTo>
                  <a:pt x="3857108" y="0"/>
                </a:lnTo>
                <a:lnTo>
                  <a:pt x="0" y="0"/>
                </a:lnTo>
                <a:lnTo>
                  <a:pt x="0" y="3857108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7131" y="275923"/>
            <a:ext cx="921301" cy="982721"/>
          </a:xfrm>
          <a:custGeom>
            <a:avLst/>
            <a:gdLst/>
            <a:ahLst/>
            <a:cxnLst/>
            <a:rect r="r" b="b" t="t" l="l"/>
            <a:pathLst>
              <a:path h="982721" w="921301">
                <a:moveTo>
                  <a:pt x="0" y="0"/>
                </a:moveTo>
                <a:lnTo>
                  <a:pt x="921301" y="0"/>
                </a:lnTo>
                <a:lnTo>
                  <a:pt x="921301" y="982721"/>
                </a:lnTo>
                <a:lnTo>
                  <a:pt x="0" y="982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93942" y="1397451"/>
            <a:ext cx="8522923" cy="4020152"/>
            <a:chOff x="0" y="0"/>
            <a:chExt cx="2244721" cy="10588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44721" cy="1058806"/>
            </a:xfrm>
            <a:custGeom>
              <a:avLst/>
              <a:gdLst/>
              <a:ahLst/>
              <a:cxnLst/>
              <a:rect r="r" b="b" t="t" l="l"/>
              <a:pathLst>
                <a:path h="1058806" w="2244721">
                  <a:moveTo>
                    <a:pt x="46327" y="0"/>
                  </a:moveTo>
                  <a:lnTo>
                    <a:pt x="2198394" y="0"/>
                  </a:lnTo>
                  <a:cubicBezTo>
                    <a:pt x="2223979" y="0"/>
                    <a:pt x="2244721" y="20741"/>
                    <a:pt x="2244721" y="46327"/>
                  </a:cubicBezTo>
                  <a:lnTo>
                    <a:pt x="2244721" y="1012479"/>
                  </a:lnTo>
                  <a:cubicBezTo>
                    <a:pt x="2244721" y="1038065"/>
                    <a:pt x="2223979" y="1058806"/>
                    <a:pt x="2198394" y="1058806"/>
                  </a:cubicBezTo>
                  <a:lnTo>
                    <a:pt x="46327" y="1058806"/>
                  </a:lnTo>
                  <a:cubicBezTo>
                    <a:pt x="20741" y="1058806"/>
                    <a:pt x="0" y="1038065"/>
                    <a:pt x="0" y="1012479"/>
                  </a:cubicBezTo>
                  <a:lnTo>
                    <a:pt x="0" y="46327"/>
                  </a:lnTo>
                  <a:cubicBezTo>
                    <a:pt x="0" y="20741"/>
                    <a:pt x="20741" y="0"/>
                    <a:pt x="46327" y="0"/>
                  </a:cubicBezTo>
                  <a:close/>
                </a:path>
              </a:pathLst>
            </a:custGeom>
            <a:solidFill>
              <a:srgbClr val="BE1C2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244721" cy="1077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6167" y="1940750"/>
            <a:ext cx="1052121" cy="402291"/>
          </a:xfrm>
          <a:custGeom>
            <a:avLst/>
            <a:gdLst/>
            <a:ahLst/>
            <a:cxnLst/>
            <a:rect r="r" b="b" t="t" l="l"/>
            <a:pathLst>
              <a:path h="402291" w="1052121">
                <a:moveTo>
                  <a:pt x="0" y="0"/>
                </a:moveTo>
                <a:lnTo>
                  <a:pt x="1052122" y="0"/>
                </a:lnTo>
                <a:lnTo>
                  <a:pt x="1052122" y="402291"/>
                </a:lnTo>
                <a:lnTo>
                  <a:pt x="0" y="402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902" r="0" b="-59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6167" y="3159094"/>
            <a:ext cx="1052121" cy="402291"/>
          </a:xfrm>
          <a:custGeom>
            <a:avLst/>
            <a:gdLst/>
            <a:ahLst/>
            <a:cxnLst/>
            <a:rect r="r" b="b" t="t" l="l"/>
            <a:pathLst>
              <a:path h="402291" w="1052121">
                <a:moveTo>
                  <a:pt x="0" y="0"/>
                </a:moveTo>
                <a:lnTo>
                  <a:pt x="1052122" y="0"/>
                </a:lnTo>
                <a:lnTo>
                  <a:pt x="1052122" y="402291"/>
                </a:lnTo>
                <a:lnTo>
                  <a:pt x="0" y="402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902" r="0" b="-590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393942" y="5758009"/>
            <a:ext cx="8522923" cy="4349164"/>
            <a:chOff x="0" y="0"/>
            <a:chExt cx="2244721" cy="11454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44721" cy="1145459"/>
            </a:xfrm>
            <a:custGeom>
              <a:avLst/>
              <a:gdLst/>
              <a:ahLst/>
              <a:cxnLst/>
              <a:rect r="r" b="b" t="t" l="l"/>
              <a:pathLst>
                <a:path h="1145459" w="2244721">
                  <a:moveTo>
                    <a:pt x="46327" y="0"/>
                  </a:moveTo>
                  <a:lnTo>
                    <a:pt x="2198394" y="0"/>
                  </a:lnTo>
                  <a:cubicBezTo>
                    <a:pt x="2223979" y="0"/>
                    <a:pt x="2244721" y="20741"/>
                    <a:pt x="2244721" y="46327"/>
                  </a:cubicBezTo>
                  <a:lnTo>
                    <a:pt x="2244721" y="1099132"/>
                  </a:lnTo>
                  <a:cubicBezTo>
                    <a:pt x="2244721" y="1124718"/>
                    <a:pt x="2223979" y="1145459"/>
                    <a:pt x="2198394" y="1145459"/>
                  </a:cubicBezTo>
                  <a:lnTo>
                    <a:pt x="46327" y="1145459"/>
                  </a:lnTo>
                  <a:cubicBezTo>
                    <a:pt x="20741" y="1145459"/>
                    <a:pt x="0" y="1124718"/>
                    <a:pt x="0" y="1099132"/>
                  </a:cubicBezTo>
                  <a:lnTo>
                    <a:pt x="0" y="46327"/>
                  </a:lnTo>
                  <a:cubicBezTo>
                    <a:pt x="0" y="20741"/>
                    <a:pt x="20741" y="0"/>
                    <a:pt x="46327" y="0"/>
                  </a:cubicBezTo>
                  <a:close/>
                </a:path>
              </a:pathLst>
            </a:custGeom>
            <a:solidFill>
              <a:srgbClr val="BE1C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244721" cy="1164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00432" y="86863"/>
            <a:ext cx="9873268" cy="5455430"/>
            <a:chOff x="0" y="0"/>
            <a:chExt cx="2901243" cy="16030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01243" cy="1603069"/>
            </a:xfrm>
            <a:custGeom>
              <a:avLst/>
              <a:gdLst/>
              <a:ahLst/>
              <a:cxnLst/>
              <a:rect r="r" b="b" t="t" l="l"/>
              <a:pathLst>
                <a:path h="1603069" w="2901243">
                  <a:moveTo>
                    <a:pt x="39991" y="0"/>
                  </a:moveTo>
                  <a:lnTo>
                    <a:pt x="2861252" y="0"/>
                  </a:lnTo>
                  <a:cubicBezTo>
                    <a:pt x="2871859" y="0"/>
                    <a:pt x="2882030" y="4213"/>
                    <a:pt x="2889530" y="11713"/>
                  </a:cubicBezTo>
                  <a:cubicBezTo>
                    <a:pt x="2897030" y="19213"/>
                    <a:pt x="2901243" y="29384"/>
                    <a:pt x="2901243" y="39991"/>
                  </a:cubicBezTo>
                  <a:lnTo>
                    <a:pt x="2901243" y="1563078"/>
                  </a:lnTo>
                  <a:cubicBezTo>
                    <a:pt x="2901243" y="1585164"/>
                    <a:pt x="2883339" y="1603069"/>
                    <a:pt x="2861252" y="1603069"/>
                  </a:cubicBezTo>
                  <a:lnTo>
                    <a:pt x="39991" y="1603069"/>
                  </a:lnTo>
                  <a:cubicBezTo>
                    <a:pt x="29384" y="1603069"/>
                    <a:pt x="19213" y="1598856"/>
                    <a:pt x="11713" y="1591356"/>
                  </a:cubicBezTo>
                  <a:cubicBezTo>
                    <a:pt x="4213" y="1583856"/>
                    <a:pt x="0" y="1573684"/>
                    <a:pt x="0" y="1563078"/>
                  </a:cubicBezTo>
                  <a:lnTo>
                    <a:pt x="0" y="39991"/>
                  </a:lnTo>
                  <a:cubicBezTo>
                    <a:pt x="0" y="17904"/>
                    <a:pt x="17904" y="0"/>
                    <a:pt x="39991" y="0"/>
                  </a:cubicBezTo>
                  <a:close/>
                </a:path>
              </a:pathLst>
            </a:custGeom>
            <a:solidFill>
              <a:srgbClr val="BE1C2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901243" cy="1622119"/>
            </a:xfrm>
            <a:prstGeom prst="rect">
              <a:avLst/>
            </a:prstGeom>
          </p:spPr>
          <p:txBody>
            <a:bodyPr anchor="ctr" rtlCol="false" tIns="45532" lIns="45532" bIns="45532" rIns="45532"/>
            <a:lstStyle/>
            <a:p>
              <a:pPr algn="ctr">
                <a:lnSpc>
                  <a:spcPts val="316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524702" y="681678"/>
            <a:ext cx="9424727" cy="4735925"/>
          </a:xfrm>
          <a:custGeom>
            <a:avLst/>
            <a:gdLst/>
            <a:ahLst/>
            <a:cxnLst/>
            <a:rect r="r" b="b" t="t" l="l"/>
            <a:pathLst>
              <a:path h="4735925" w="9424727">
                <a:moveTo>
                  <a:pt x="0" y="0"/>
                </a:moveTo>
                <a:lnTo>
                  <a:pt x="9424727" y="0"/>
                </a:lnTo>
                <a:lnTo>
                  <a:pt x="9424727" y="4735925"/>
                </a:lnTo>
                <a:lnTo>
                  <a:pt x="0" y="4735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9901679" y="1676028"/>
            <a:ext cx="5238830" cy="990823"/>
          </a:xfrm>
          <a:prstGeom prst="line">
            <a:avLst/>
          </a:prstGeom>
          <a:ln cap="flat" w="38100">
            <a:solidFill>
              <a:srgbClr val="F7F7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0282164" y="867973"/>
            <a:ext cx="4858345" cy="1798877"/>
          </a:xfrm>
          <a:prstGeom prst="line">
            <a:avLst/>
          </a:prstGeom>
          <a:ln cap="flat" w="38100">
            <a:solidFill>
              <a:srgbClr val="F7F7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14398306" y="2512159"/>
            <a:ext cx="742203" cy="154692"/>
          </a:xfrm>
          <a:prstGeom prst="line">
            <a:avLst/>
          </a:prstGeom>
          <a:ln cap="flat" w="38100">
            <a:solidFill>
              <a:srgbClr val="F7F7F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570841" y="1676028"/>
            <a:ext cx="465868" cy="465868"/>
          </a:xfrm>
          <a:custGeom>
            <a:avLst/>
            <a:gdLst/>
            <a:ahLst/>
            <a:cxnLst/>
            <a:rect r="r" b="b" t="t" l="l"/>
            <a:pathLst>
              <a:path h="465868" w="465868">
                <a:moveTo>
                  <a:pt x="0" y="0"/>
                </a:moveTo>
                <a:lnTo>
                  <a:pt x="465867" y="0"/>
                </a:lnTo>
                <a:lnTo>
                  <a:pt x="465867" y="465868"/>
                </a:lnTo>
                <a:lnTo>
                  <a:pt x="0" y="46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70841" y="867973"/>
            <a:ext cx="529478" cy="529478"/>
          </a:xfrm>
          <a:custGeom>
            <a:avLst/>
            <a:gdLst/>
            <a:ahLst/>
            <a:cxnLst/>
            <a:rect r="r" b="b" t="t" l="l"/>
            <a:pathLst>
              <a:path h="529478" w="529478">
                <a:moveTo>
                  <a:pt x="0" y="0"/>
                </a:moveTo>
                <a:lnTo>
                  <a:pt x="529477" y="0"/>
                </a:lnTo>
                <a:lnTo>
                  <a:pt x="529477" y="529478"/>
                </a:lnTo>
                <a:lnTo>
                  <a:pt x="0" y="529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94100" y="2512159"/>
            <a:ext cx="492818" cy="486657"/>
          </a:xfrm>
          <a:custGeom>
            <a:avLst/>
            <a:gdLst/>
            <a:ahLst/>
            <a:cxnLst/>
            <a:rect r="r" b="b" t="t" l="l"/>
            <a:pathLst>
              <a:path h="486657" w="492818">
                <a:moveTo>
                  <a:pt x="0" y="0"/>
                </a:moveTo>
                <a:lnTo>
                  <a:pt x="492818" y="0"/>
                </a:lnTo>
                <a:lnTo>
                  <a:pt x="492818" y="486657"/>
                </a:lnTo>
                <a:lnTo>
                  <a:pt x="0" y="4866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00297" y="2313154"/>
            <a:ext cx="398009" cy="398009"/>
          </a:xfrm>
          <a:custGeom>
            <a:avLst/>
            <a:gdLst/>
            <a:ahLst/>
            <a:cxnLst/>
            <a:rect r="r" b="b" t="t" l="l"/>
            <a:pathLst>
              <a:path h="398009" w="398009">
                <a:moveTo>
                  <a:pt x="0" y="0"/>
                </a:moveTo>
                <a:lnTo>
                  <a:pt x="398009" y="0"/>
                </a:lnTo>
                <a:lnTo>
                  <a:pt x="398009" y="398009"/>
                </a:lnTo>
                <a:lnTo>
                  <a:pt x="0" y="398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8300432" y="5780419"/>
            <a:ext cx="9873268" cy="4326754"/>
            <a:chOff x="0" y="0"/>
            <a:chExt cx="2600367" cy="11395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00367" cy="1139557"/>
            </a:xfrm>
            <a:custGeom>
              <a:avLst/>
              <a:gdLst/>
              <a:ahLst/>
              <a:cxnLst/>
              <a:rect r="r" b="b" t="t" l="l"/>
              <a:pathLst>
                <a:path h="1139557" w="2600367">
                  <a:moveTo>
                    <a:pt x="39991" y="0"/>
                  </a:moveTo>
                  <a:lnTo>
                    <a:pt x="2560376" y="0"/>
                  </a:lnTo>
                  <a:cubicBezTo>
                    <a:pt x="2570983" y="0"/>
                    <a:pt x="2581154" y="4213"/>
                    <a:pt x="2588654" y="11713"/>
                  </a:cubicBezTo>
                  <a:cubicBezTo>
                    <a:pt x="2596154" y="19213"/>
                    <a:pt x="2600367" y="29384"/>
                    <a:pt x="2600367" y="39991"/>
                  </a:cubicBezTo>
                  <a:lnTo>
                    <a:pt x="2600367" y="1099566"/>
                  </a:lnTo>
                  <a:cubicBezTo>
                    <a:pt x="2600367" y="1121652"/>
                    <a:pt x="2582463" y="1139557"/>
                    <a:pt x="2560376" y="1139557"/>
                  </a:cubicBezTo>
                  <a:lnTo>
                    <a:pt x="39991" y="1139557"/>
                  </a:lnTo>
                  <a:cubicBezTo>
                    <a:pt x="17904" y="1139557"/>
                    <a:pt x="0" y="1121652"/>
                    <a:pt x="0" y="1099566"/>
                  </a:cubicBezTo>
                  <a:lnTo>
                    <a:pt x="0" y="39991"/>
                  </a:lnTo>
                  <a:cubicBezTo>
                    <a:pt x="0" y="17904"/>
                    <a:pt x="17904" y="0"/>
                    <a:pt x="39991" y="0"/>
                  </a:cubicBezTo>
                  <a:close/>
                </a:path>
              </a:pathLst>
            </a:custGeom>
            <a:solidFill>
              <a:srgbClr val="BE1C2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2600367" cy="1158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82228" y="5701649"/>
            <a:ext cx="6778593" cy="5083944"/>
          </a:xfrm>
          <a:custGeom>
            <a:avLst/>
            <a:gdLst/>
            <a:ahLst/>
            <a:cxnLst/>
            <a:rect r="r" b="b" t="t" l="l"/>
            <a:pathLst>
              <a:path h="5083944" w="6778593">
                <a:moveTo>
                  <a:pt x="0" y="0"/>
                </a:moveTo>
                <a:lnTo>
                  <a:pt x="6778593" y="0"/>
                </a:lnTo>
                <a:lnTo>
                  <a:pt x="6778593" y="5083945"/>
                </a:lnTo>
                <a:lnTo>
                  <a:pt x="0" y="50839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774268" y="8243621"/>
            <a:ext cx="1067165" cy="1067165"/>
          </a:xfrm>
          <a:custGeom>
            <a:avLst/>
            <a:gdLst/>
            <a:ahLst/>
            <a:cxnLst/>
            <a:rect r="r" b="b" t="t" l="l"/>
            <a:pathLst>
              <a:path h="1067165" w="1067165">
                <a:moveTo>
                  <a:pt x="0" y="0"/>
                </a:moveTo>
                <a:lnTo>
                  <a:pt x="1067165" y="0"/>
                </a:lnTo>
                <a:lnTo>
                  <a:pt x="1067165" y="1067165"/>
                </a:lnTo>
                <a:lnTo>
                  <a:pt x="0" y="10671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542549" y="8283044"/>
            <a:ext cx="988319" cy="988319"/>
          </a:xfrm>
          <a:custGeom>
            <a:avLst/>
            <a:gdLst/>
            <a:ahLst/>
            <a:cxnLst/>
            <a:rect r="r" b="b" t="t" l="l"/>
            <a:pathLst>
              <a:path h="988319" w="988319">
                <a:moveTo>
                  <a:pt x="0" y="0"/>
                </a:moveTo>
                <a:lnTo>
                  <a:pt x="988319" y="0"/>
                </a:lnTo>
                <a:lnTo>
                  <a:pt x="988319" y="988319"/>
                </a:lnTo>
                <a:lnTo>
                  <a:pt x="0" y="9883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56167" y="4279433"/>
            <a:ext cx="1052121" cy="402291"/>
          </a:xfrm>
          <a:custGeom>
            <a:avLst/>
            <a:gdLst/>
            <a:ahLst/>
            <a:cxnLst/>
            <a:rect r="r" b="b" t="t" l="l"/>
            <a:pathLst>
              <a:path h="402291" w="1052121">
                <a:moveTo>
                  <a:pt x="0" y="0"/>
                </a:moveTo>
                <a:lnTo>
                  <a:pt x="1052122" y="0"/>
                </a:lnTo>
                <a:lnTo>
                  <a:pt x="1052122" y="402291"/>
                </a:lnTo>
                <a:lnTo>
                  <a:pt x="0" y="402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902" r="0" b="-5902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104208" y="8175418"/>
            <a:ext cx="1162513" cy="1162513"/>
          </a:xfrm>
          <a:custGeom>
            <a:avLst/>
            <a:gdLst/>
            <a:ahLst/>
            <a:cxnLst/>
            <a:rect r="r" b="b" t="t" l="l"/>
            <a:pathLst>
              <a:path h="1162513" w="1162513">
                <a:moveTo>
                  <a:pt x="0" y="0"/>
                </a:moveTo>
                <a:lnTo>
                  <a:pt x="1162514" y="0"/>
                </a:lnTo>
                <a:lnTo>
                  <a:pt x="1162514" y="1162514"/>
                </a:lnTo>
                <a:lnTo>
                  <a:pt x="0" y="116251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384073" y="6689646"/>
            <a:ext cx="1574902" cy="1517812"/>
          </a:xfrm>
          <a:custGeom>
            <a:avLst/>
            <a:gdLst/>
            <a:ahLst/>
            <a:cxnLst/>
            <a:rect r="r" b="b" t="t" l="l"/>
            <a:pathLst>
              <a:path h="1517812" w="1574902">
                <a:moveTo>
                  <a:pt x="0" y="0"/>
                </a:moveTo>
                <a:lnTo>
                  <a:pt x="1574902" y="0"/>
                </a:lnTo>
                <a:lnTo>
                  <a:pt x="1574902" y="1517812"/>
                </a:lnTo>
                <a:lnTo>
                  <a:pt x="0" y="15178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92536" y="1563728"/>
            <a:ext cx="6536446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Freight transportation service company based in Bangalore, India. Operating since 2007 all over India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6167" y="398873"/>
            <a:ext cx="6360963" cy="90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92536" y="2782072"/>
            <a:ext cx="6255931" cy="1108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By 2015, secured a market share of 15% in the Indian freight transportation industry to become top three players in the market.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94621" y="5970857"/>
            <a:ext cx="2972384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546219" y="6549392"/>
            <a:ext cx="8720503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To determine the best possible location to expand to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To estimate the payback period using cash flows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594621" y="7486652"/>
            <a:ext cx="9475519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MAJOR FACTORS IN DECISION MAKING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025439" y="9290307"/>
            <a:ext cx="2022538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Market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Favourability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56167" y="5887862"/>
            <a:ext cx="6080739" cy="5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9"/>
              </a:lnSpc>
            </a:pPr>
            <a:r>
              <a:rPr lang="en-US" sz="36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DECISION MAKING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43327" y="9369938"/>
            <a:ext cx="282439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Regulatory Conditions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208367" y="9369938"/>
            <a:ext cx="282439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Workforce Availability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92536" y="3979480"/>
            <a:ext cx="6401184" cy="136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194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 company’s reputation for delivering goods on time, has solidified its position as the market leader in India, with a current market share of 30%.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537406" y="201857"/>
            <a:ext cx="9475519" cy="5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STRATEGIC EXPANSION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204" t="-51414" r="-645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4075" y="-763665"/>
            <a:ext cx="18181977" cy="10631565"/>
            <a:chOff x="0" y="0"/>
            <a:chExt cx="4788669" cy="28000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88669" cy="2800083"/>
            </a:xfrm>
            <a:custGeom>
              <a:avLst/>
              <a:gdLst/>
              <a:ahLst/>
              <a:cxnLst/>
              <a:rect r="r" b="b" t="t" l="l"/>
              <a:pathLst>
                <a:path h="2800083" w="4788669">
                  <a:moveTo>
                    <a:pt x="42580" y="0"/>
                  </a:moveTo>
                  <a:lnTo>
                    <a:pt x="4746089" y="0"/>
                  </a:lnTo>
                  <a:cubicBezTo>
                    <a:pt x="4757382" y="0"/>
                    <a:pt x="4768212" y="4486"/>
                    <a:pt x="4776198" y="12471"/>
                  </a:cubicBezTo>
                  <a:cubicBezTo>
                    <a:pt x="4784183" y="20457"/>
                    <a:pt x="4788669" y="31287"/>
                    <a:pt x="4788669" y="42580"/>
                  </a:cubicBezTo>
                  <a:lnTo>
                    <a:pt x="4788669" y="2757503"/>
                  </a:lnTo>
                  <a:cubicBezTo>
                    <a:pt x="4788669" y="2781019"/>
                    <a:pt x="4769605" y="2800083"/>
                    <a:pt x="4746089" y="2800083"/>
                  </a:cubicBezTo>
                  <a:lnTo>
                    <a:pt x="42580" y="2800083"/>
                  </a:lnTo>
                  <a:cubicBezTo>
                    <a:pt x="19064" y="2800083"/>
                    <a:pt x="0" y="2781019"/>
                    <a:pt x="0" y="2757503"/>
                  </a:cubicBezTo>
                  <a:lnTo>
                    <a:pt x="0" y="42580"/>
                  </a:lnTo>
                  <a:cubicBezTo>
                    <a:pt x="0" y="19064"/>
                    <a:pt x="19064" y="0"/>
                    <a:pt x="42580" y="0"/>
                  </a:cubicBezTo>
                  <a:close/>
                </a:path>
              </a:pathLst>
            </a:custGeom>
            <a:solidFill>
              <a:srgbClr val="000000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4788669" cy="2781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8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48187" y="262805"/>
            <a:ext cx="4357452" cy="951724"/>
            <a:chOff x="0" y="0"/>
            <a:chExt cx="1147642" cy="2506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7642" cy="250660"/>
            </a:xfrm>
            <a:custGeom>
              <a:avLst/>
              <a:gdLst/>
              <a:ahLst/>
              <a:cxnLst/>
              <a:rect r="r" b="b" t="t" l="l"/>
              <a:pathLst>
                <a:path h="250660" w="1147642">
                  <a:moveTo>
                    <a:pt x="90612" y="0"/>
                  </a:moveTo>
                  <a:lnTo>
                    <a:pt x="1057029" y="0"/>
                  </a:lnTo>
                  <a:cubicBezTo>
                    <a:pt x="1081061" y="0"/>
                    <a:pt x="1104109" y="9547"/>
                    <a:pt x="1121102" y="26540"/>
                  </a:cubicBezTo>
                  <a:cubicBezTo>
                    <a:pt x="1138095" y="43533"/>
                    <a:pt x="1147642" y="66580"/>
                    <a:pt x="1147642" y="90612"/>
                  </a:cubicBezTo>
                  <a:lnTo>
                    <a:pt x="1147642" y="160048"/>
                  </a:lnTo>
                  <a:cubicBezTo>
                    <a:pt x="1147642" y="210091"/>
                    <a:pt x="1107073" y="250660"/>
                    <a:pt x="1057029" y="250660"/>
                  </a:cubicBezTo>
                  <a:lnTo>
                    <a:pt x="90612" y="250660"/>
                  </a:lnTo>
                  <a:cubicBezTo>
                    <a:pt x="66580" y="250660"/>
                    <a:pt x="43533" y="241113"/>
                    <a:pt x="26540" y="224120"/>
                  </a:cubicBezTo>
                  <a:cubicBezTo>
                    <a:pt x="9547" y="207127"/>
                    <a:pt x="0" y="184079"/>
                    <a:pt x="0" y="160048"/>
                  </a:cubicBezTo>
                  <a:lnTo>
                    <a:pt x="0" y="90612"/>
                  </a:lnTo>
                  <a:cubicBezTo>
                    <a:pt x="0" y="66580"/>
                    <a:pt x="9547" y="43533"/>
                    <a:pt x="26540" y="26540"/>
                  </a:cubicBezTo>
                  <a:cubicBezTo>
                    <a:pt x="43533" y="9547"/>
                    <a:pt x="66580" y="0"/>
                    <a:pt x="90612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47642" cy="269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  <a:r>
                <a:rPr lang="en-US" sz="2400">
                  <a:solidFill>
                    <a:srgbClr val="FF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METHODOLOGY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26290" y="1700304"/>
            <a:ext cx="5252923" cy="2177034"/>
            <a:chOff x="0" y="0"/>
            <a:chExt cx="1383486" cy="5733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3486" cy="573375"/>
            </a:xfrm>
            <a:custGeom>
              <a:avLst/>
              <a:gdLst/>
              <a:ahLst/>
              <a:cxnLst/>
              <a:rect r="r" b="b" t="t" l="l"/>
              <a:pathLst>
                <a:path h="573375" w="1383486">
                  <a:moveTo>
                    <a:pt x="75165" y="0"/>
                  </a:moveTo>
                  <a:lnTo>
                    <a:pt x="1308321" y="0"/>
                  </a:lnTo>
                  <a:cubicBezTo>
                    <a:pt x="1328256" y="0"/>
                    <a:pt x="1347374" y="7919"/>
                    <a:pt x="1361470" y="22015"/>
                  </a:cubicBezTo>
                  <a:cubicBezTo>
                    <a:pt x="1375567" y="36112"/>
                    <a:pt x="1383486" y="55230"/>
                    <a:pt x="1383486" y="75165"/>
                  </a:cubicBezTo>
                  <a:lnTo>
                    <a:pt x="1383486" y="498210"/>
                  </a:lnTo>
                  <a:cubicBezTo>
                    <a:pt x="1383486" y="518145"/>
                    <a:pt x="1375567" y="537264"/>
                    <a:pt x="1361470" y="551360"/>
                  </a:cubicBezTo>
                  <a:cubicBezTo>
                    <a:pt x="1347374" y="565456"/>
                    <a:pt x="1328256" y="573375"/>
                    <a:pt x="1308321" y="573375"/>
                  </a:cubicBezTo>
                  <a:lnTo>
                    <a:pt x="75165" y="573375"/>
                  </a:lnTo>
                  <a:cubicBezTo>
                    <a:pt x="33653" y="573375"/>
                    <a:pt x="0" y="539723"/>
                    <a:pt x="0" y="498210"/>
                  </a:cubicBezTo>
                  <a:lnTo>
                    <a:pt x="0" y="75165"/>
                  </a:lnTo>
                  <a:cubicBezTo>
                    <a:pt x="0" y="55230"/>
                    <a:pt x="7919" y="36112"/>
                    <a:pt x="22015" y="22015"/>
                  </a:cubicBezTo>
                  <a:cubicBezTo>
                    <a:pt x="36112" y="7919"/>
                    <a:pt x="55230" y="0"/>
                    <a:pt x="75165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383486" cy="59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  <a:r>
                <a:rPr lang="en-US" sz="2400">
                  <a:solidFill>
                    <a:srgbClr val="BE1C2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DECISION TREE TO IDENTIFY WHICH COUNTRY TO EXPAND AMONG THE ALTERNATIVES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9354" y="1700304"/>
            <a:ext cx="5252923" cy="1972221"/>
            <a:chOff x="0" y="0"/>
            <a:chExt cx="1383486" cy="5194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83486" cy="519433"/>
            </a:xfrm>
            <a:custGeom>
              <a:avLst/>
              <a:gdLst/>
              <a:ahLst/>
              <a:cxnLst/>
              <a:rect r="r" b="b" t="t" l="l"/>
              <a:pathLst>
                <a:path h="519433" w="1383486">
                  <a:moveTo>
                    <a:pt x="75165" y="0"/>
                  </a:moveTo>
                  <a:lnTo>
                    <a:pt x="1308321" y="0"/>
                  </a:lnTo>
                  <a:cubicBezTo>
                    <a:pt x="1328256" y="0"/>
                    <a:pt x="1347374" y="7919"/>
                    <a:pt x="1361470" y="22015"/>
                  </a:cubicBezTo>
                  <a:cubicBezTo>
                    <a:pt x="1375567" y="36112"/>
                    <a:pt x="1383486" y="55230"/>
                    <a:pt x="1383486" y="75165"/>
                  </a:cubicBezTo>
                  <a:lnTo>
                    <a:pt x="1383486" y="444267"/>
                  </a:lnTo>
                  <a:cubicBezTo>
                    <a:pt x="1383486" y="485780"/>
                    <a:pt x="1349833" y="519433"/>
                    <a:pt x="1308321" y="519433"/>
                  </a:cubicBezTo>
                  <a:lnTo>
                    <a:pt x="75165" y="519433"/>
                  </a:lnTo>
                  <a:cubicBezTo>
                    <a:pt x="33653" y="519433"/>
                    <a:pt x="0" y="485780"/>
                    <a:pt x="0" y="444267"/>
                  </a:cubicBezTo>
                  <a:lnTo>
                    <a:pt x="0" y="75165"/>
                  </a:lnTo>
                  <a:cubicBezTo>
                    <a:pt x="0" y="55230"/>
                    <a:pt x="7919" y="36112"/>
                    <a:pt x="22015" y="22015"/>
                  </a:cubicBezTo>
                  <a:cubicBezTo>
                    <a:pt x="36112" y="7919"/>
                    <a:pt x="55230" y="0"/>
                    <a:pt x="75165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383486" cy="538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  <a:r>
                <a:rPr lang="en-US" sz="2400">
                  <a:solidFill>
                    <a:srgbClr val="BE1C2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FACTORS AFFECTING EXPANSION AND THEIR PROBABILITY AND PAYOFF MATRIX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507813" y="1700304"/>
            <a:ext cx="5252923" cy="2177034"/>
            <a:chOff x="0" y="0"/>
            <a:chExt cx="1383486" cy="5733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83486" cy="573375"/>
            </a:xfrm>
            <a:custGeom>
              <a:avLst/>
              <a:gdLst/>
              <a:ahLst/>
              <a:cxnLst/>
              <a:rect r="r" b="b" t="t" l="l"/>
              <a:pathLst>
                <a:path h="573375" w="1383486">
                  <a:moveTo>
                    <a:pt x="75165" y="0"/>
                  </a:moveTo>
                  <a:lnTo>
                    <a:pt x="1308321" y="0"/>
                  </a:lnTo>
                  <a:cubicBezTo>
                    <a:pt x="1328256" y="0"/>
                    <a:pt x="1347374" y="7919"/>
                    <a:pt x="1361470" y="22015"/>
                  </a:cubicBezTo>
                  <a:cubicBezTo>
                    <a:pt x="1375567" y="36112"/>
                    <a:pt x="1383486" y="55230"/>
                    <a:pt x="1383486" y="75165"/>
                  </a:cubicBezTo>
                  <a:lnTo>
                    <a:pt x="1383486" y="498210"/>
                  </a:lnTo>
                  <a:cubicBezTo>
                    <a:pt x="1383486" y="518145"/>
                    <a:pt x="1375567" y="537264"/>
                    <a:pt x="1361470" y="551360"/>
                  </a:cubicBezTo>
                  <a:cubicBezTo>
                    <a:pt x="1347374" y="565456"/>
                    <a:pt x="1328256" y="573375"/>
                    <a:pt x="1308321" y="573375"/>
                  </a:cubicBezTo>
                  <a:lnTo>
                    <a:pt x="75165" y="573375"/>
                  </a:lnTo>
                  <a:cubicBezTo>
                    <a:pt x="33653" y="573375"/>
                    <a:pt x="0" y="539723"/>
                    <a:pt x="0" y="498210"/>
                  </a:cubicBezTo>
                  <a:lnTo>
                    <a:pt x="0" y="75165"/>
                  </a:lnTo>
                  <a:cubicBezTo>
                    <a:pt x="0" y="55230"/>
                    <a:pt x="7919" y="36112"/>
                    <a:pt x="22015" y="22015"/>
                  </a:cubicBezTo>
                  <a:cubicBezTo>
                    <a:pt x="36112" y="7919"/>
                    <a:pt x="55230" y="0"/>
                    <a:pt x="75165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83486" cy="59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  <a:r>
                <a:rPr lang="en-US" sz="2400">
                  <a:solidFill>
                    <a:srgbClr val="BE1C2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USE CRYSTALL BALL SIMULATION TO ESTIMATE THE POSSIBLE PAYBACK PERIOD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-545662" y="4379073"/>
            <a:ext cx="18288000" cy="0"/>
          </a:xfrm>
          <a:prstGeom prst="line">
            <a:avLst/>
          </a:prstGeom>
          <a:ln cap="flat" w="38100">
            <a:solidFill>
              <a:srgbClr val="FF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682704" y="5990704"/>
            <a:ext cx="16439981" cy="3086100"/>
            <a:chOff x="0" y="0"/>
            <a:chExt cx="4329872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29872" cy="812800"/>
            </a:xfrm>
            <a:custGeom>
              <a:avLst/>
              <a:gdLst/>
              <a:ahLst/>
              <a:cxnLst/>
              <a:rect r="r" b="b" t="t" l="l"/>
              <a:pathLst>
                <a:path h="812800" w="4329872">
                  <a:moveTo>
                    <a:pt x="24017" y="0"/>
                  </a:moveTo>
                  <a:lnTo>
                    <a:pt x="4305855" y="0"/>
                  </a:lnTo>
                  <a:cubicBezTo>
                    <a:pt x="4312224" y="0"/>
                    <a:pt x="4318333" y="2530"/>
                    <a:pt x="4322837" y="7034"/>
                  </a:cubicBezTo>
                  <a:cubicBezTo>
                    <a:pt x="4327341" y="11538"/>
                    <a:pt x="4329872" y="17647"/>
                    <a:pt x="4329872" y="24017"/>
                  </a:cubicBezTo>
                  <a:lnTo>
                    <a:pt x="4329872" y="788783"/>
                  </a:lnTo>
                  <a:cubicBezTo>
                    <a:pt x="4329872" y="795153"/>
                    <a:pt x="4327341" y="801262"/>
                    <a:pt x="4322837" y="805766"/>
                  </a:cubicBezTo>
                  <a:cubicBezTo>
                    <a:pt x="4318333" y="810270"/>
                    <a:pt x="4312224" y="812800"/>
                    <a:pt x="4305855" y="812800"/>
                  </a:cubicBezTo>
                  <a:lnTo>
                    <a:pt x="24017" y="812800"/>
                  </a:lnTo>
                  <a:cubicBezTo>
                    <a:pt x="17647" y="812800"/>
                    <a:pt x="11538" y="810270"/>
                    <a:pt x="7034" y="805766"/>
                  </a:cubicBezTo>
                  <a:cubicBezTo>
                    <a:pt x="2530" y="801262"/>
                    <a:pt x="0" y="795153"/>
                    <a:pt x="0" y="788783"/>
                  </a:cubicBezTo>
                  <a:lnTo>
                    <a:pt x="0" y="24017"/>
                  </a:lnTo>
                  <a:cubicBezTo>
                    <a:pt x="0" y="17647"/>
                    <a:pt x="2530" y="11538"/>
                    <a:pt x="7034" y="7034"/>
                  </a:cubicBezTo>
                  <a:cubicBezTo>
                    <a:pt x="11538" y="2530"/>
                    <a:pt x="17647" y="0"/>
                    <a:pt x="24017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32987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82704" y="6042139"/>
            <a:ext cx="16243204" cy="247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</a:p>
          <a:p>
            <a:pPr algn="l" marL="647700" indent="-323850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BE1C2D"/>
                </a:solidFill>
                <a:latin typeface="Arimo Bold"/>
                <a:ea typeface="Arimo Bold"/>
                <a:cs typeface="Arimo Bold"/>
                <a:sym typeface="Arimo Bold"/>
              </a:rPr>
              <a:t>Constant 14% interest rate across all forecast years.</a:t>
            </a:r>
          </a:p>
          <a:p>
            <a:pPr algn="l" marL="647700" indent="-323850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BE1C2D"/>
                </a:solidFill>
                <a:latin typeface="Arimo Bold"/>
                <a:ea typeface="Arimo Bold"/>
                <a:cs typeface="Arimo Bold"/>
                <a:sym typeface="Arimo Bold"/>
              </a:rPr>
              <a:t>Constant 30% corporate tax rate across all regions for all forecast years.</a:t>
            </a:r>
          </a:p>
          <a:p>
            <a:pPr algn="l" marL="647700" indent="-323850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BE1C2D"/>
                </a:solidFill>
                <a:latin typeface="Arimo Bold"/>
                <a:ea typeface="Arimo Bold"/>
                <a:cs typeface="Arimo Bold"/>
                <a:sym typeface="Arimo Bold"/>
              </a:rPr>
              <a:t>15% of the net income generated in India would be the projected net income for Year 1 in whichever region Integrity Shippers chooses to expand.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448187" y="4718552"/>
            <a:ext cx="4357452" cy="951724"/>
            <a:chOff x="0" y="0"/>
            <a:chExt cx="1147642" cy="2506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47642" cy="250660"/>
            </a:xfrm>
            <a:custGeom>
              <a:avLst/>
              <a:gdLst/>
              <a:ahLst/>
              <a:cxnLst/>
              <a:rect r="r" b="b" t="t" l="l"/>
              <a:pathLst>
                <a:path h="250660" w="1147642">
                  <a:moveTo>
                    <a:pt x="90612" y="0"/>
                  </a:moveTo>
                  <a:lnTo>
                    <a:pt x="1057029" y="0"/>
                  </a:lnTo>
                  <a:cubicBezTo>
                    <a:pt x="1081061" y="0"/>
                    <a:pt x="1104109" y="9547"/>
                    <a:pt x="1121102" y="26540"/>
                  </a:cubicBezTo>
                  <a:cubicBezTo>
                    <a:pt x="1138095" y="43533"/>
                    <a:pt x="1147642" y="66580"/>
                    <a:pt x="1147642" y="90612"/>
                  </a:cubicBezTo>
                  <a:lnTo>
                    <a:pt x="1147642" y="160048"/>
                  </a:lnTo>
                  <a:cubicBezTo>
                    <a:pt x="1147642" y="210091"/>
                    <a:pt x="1107073" y="250660"/>
                    <a:pt x="1057029" y="250660"/>
                  </a:cubicBezTo>
                  <a:lnTo>
                    <a:pt x="90612" y="250660"/>
                  </a:lnTo>
                  <a:cubicBezTo>
                    <a:pt x="66580" y="250660"/>
                    <a:pt x="43533" y="241113"/>
                    <a:pt x="26540" y="224120"/>
                  </a:cubicBezTo>
                  <a:cubicBezTo>
                    <a:pt x="9547" y="207127"/>
                    <a:pt x="0" y="184079"/>
                    <a:pt x="0" y="160048"/>
                  </a:cubicBezTo>
                  <a:lnTo>
                    <a:pt x="0" y="90612"/>
                  </a:lnTo>
                  <a:cubicBezTo>
                    <a:pt x="0" y="66580"/>
                    <a:pt x="9547" y="43533"/>
                    <a:pt x="26540" y="26540"/>
                  </a:cubicBezTo>
                  <a:cubicBezTo>
                    <a:pt x="43533" y="9547"/>
                    <a:pt x="66580" y="0"/>
                    <a:pt x="90612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147642" cy="269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  <a:r>
                <a:rPr lang="en-US" sz="2400">
                  <a:solidFill>
                    <a:srgbClr val="FF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ASSUMPTIONS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8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6876" y="587990"/>
            <a:ext cx="1870301" cy="496342"/>
            <a:chOff x="0" y="0"/>
            <a:chExt cx="2493734" cy="661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427" cy="661789"/>
            </a:xfrm>
            <a:custGeom>
              <a:avLst/>
              <a:gdLst/>
              <a:ahLst/>
              <a:cxnLst/>
              <a:rect r="r" b="b" t="t" l="l"/>
              <a:pathLst>
                <a:path h="661789" w="620427">
                  <a:moveTo>
                    <a:pt x="0" y="0"/>
                  </a:moveTo>
                  <a:lnTo>
                    <a:pt x="620427" y="0"/>
                  </a:lnTo>
                  <a:lnTo>
                    <a:pt x="620427" y="661789"/>
                  </a:lnTo>
                  <a:lnTo>
                    <a:pt x="0" y="66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02271" y="75223"/>
              <a:ext cx="1791463" cy="520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20"/>
                </a:lnSpc>
              </a:pPr>
              <a:r>
                <a:rPr lang="en-US" sz="138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INTEGRITY SHIPPERS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6876" y="5981551"/>
            <a:ext cx="4123074" cy="2225207"/>
            <a:chOff x="0" y="0"/>
            <a:chExt cx="1085912" cy="5860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5912" cy="586063"/>
            </a:xfrm>
            <a:custGeom>
              <a:avLst/>
              <a:gdLst/>
              <a:ahLst/>
              <a:cxnLst/>
              <a:rect r="r" b="b" t="t" l="l"/>
              <a:pathLst>
                <a:path h="586063" w="1085912">
                  <a:moveTo>
                    <a:pt x="112662" y="0"/>
                  </a:moveTo>
                  <a:lnTo>
                    <a:pt x="973250" y="0"/>
                  </a:lnTo>
                  <a:cubicBezTo>
                    <a:pt x="1003130" y="0"/>
                    <a:pt x="1031786" y="11870"/>
                    <a:pt x="1052914" y="32998"/>
                  </a:cubicBezTo>
                  <a:cubicBezTo>
                    <a:pt x="1074043" y="54126"/>
                    <a:pt x="1085912" y="82782"/>
                    <a:pt x="1085912" y="112662"/>
                  </a:cubicBezTo>
                  <a:lnTo>
                    <a:pt x="1085912" y="473400"/>
                  </a:lnTo>
                  <a:cubicBezTo>
                    <a:pt x="1085912" y="503280"/>
                    <a:pt x="1074043" y="531936"/>
                    <a:pt x="1052914" y="553065"/>
                  </a:cubicBezTo>
                  <a:cubicBezTo>
                    <a:pt x="1031786" y="574193"/>
                    <a:pt x="1003130" y="586063"/>
                    <a:pt x="973250" y="586063"/>
                  </a:cubicBezTo>
                  <a:lnTo>
                    <a:pt x="112662" y="586063"/>
                  </a:lnTo>
                  <a:cubicBezTo>
                    <a:pt x="82782" y="586063"/>
                    <a:pt x="54126" y="574193"/>
                    <a:pt x="32998" y="553065"/>
                  </a:cubicBezTo>
                  <a:cubicBezTo>
                    <a:pt x="11870" y="531936"/>
                    <a:pt x="0" y="503280"/>
                    <a:pt x="0" y="473400"/>
                  </a:cubicBezTo>
                  <a:lnTo>
                    <a:pt x="0" y="112662"/>
                  </a:lnTo>
                  <a:cubicBezTo>
                    <a:pt x="0" y="82782"/>
                    <a:pt x="11870" y="54126"/>
                    <a:pt x="32998" y="32998"/>
                  </a:cubicBezTo>
                  <a:cubicBezTo>
                    <a:pt x="54126" y="11870"/>
                    <a:pt x="82782" y="0"/>
                    <a:pt x="112662" y="0"/>
                  </a:cubicBezTo>
                  <a:close/>
                </a:path>
              </a:pathLst>
            </a:custGeom>
            <a:solidFill>
              <a:srgbClr val="F7302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085912" cy="605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6876" y="2637173"/>
            <a:ext cx="4808193" cy="480819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90785" y="7650690"/>
            <a:ext cx="3417752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DUBAI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057400" y="325394"/>
            <a:ext cx="16230600" cy="1517876"/>
            <a:chOff x="0" y="0"/>
            <a:chExt cx="21640800" cy="202383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6675"/>
              <a:ext cx="21640800" cy="1222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9"/>
                </a:lnSpc>
              </a:pPr>
              <a:r>
                <a:rPr lang="en-US" sz="63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INSIGHTS AND RECOMMENDATIONS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77874" y="1552029"/>
              <a:ext cx="1868505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613076" y="2914908"/>
            <a:ext cx="10833669" cy="104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From the analysis, it is clear that Dubai is the most cost efficient option for expansion.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13076" y="6757510"/>
            <a:ext cx="10833669" cy="51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3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70% chance to breakeven within 9 years.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13076" y="4430907"/>
            <a:ext cx="10833669" cy="157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From the sensitivity analysis, it can be observed that within Dubai, the decision to hire employees locally or from India affects the payoff the most.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8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64819" y="431844"/>
            <a:ext cx="4498114" cy="1193713"/>
            <a:chOff x="0" y="0"/>
            <a:chExt cx="5997486" cy="1591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2141" cy="1591617"/>
            </a:xfrm>
            <a:custGeom>
              <a:avLst/>
              <a:gdLst/>
              <a:ahLst/>
              <a:cxnLst/>
              <a:rect r="r" b="b" t="t" l="l"/>
              <a:pathLst>
                <a:path h="1591617" w="1492141">
                  <a:moveTo>
                    <a:pt x="0" y="0"/>
                  </a:moveTo>
                  <a:lnTo>
                    <a:pt x="1492141" y="0"/>
                  </a:lnTo>
                  <a:lnTo>
                    <a:pt x="1492141" y="1591617"/>
                  </a:lnTo>
                  <a:lnTo>
                    <a:pt x="0" y="15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688978" y="186580"/>
              <a:ext cx="4308507" cy="1247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55"/>
                </a:lnSpc>
              </a:pPr>
              <a:r>
                <a:rPr lang="en-US" sz="3323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INTEGRITY</a:t>
              </a:r>
            </a:p>
            <a:p>
              <a:pPr algn="l">
                <a:lnSpc>
                  <a:spcPts val="3655"/>
                </a:lnSpc>
              </a:pPr>
              <a:r>
                <a:rPr lang="en-US" sz="3323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SHIPPERS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587503"/>
            <a:ext cx="16230600" cy="6492240"/>
            <a:chOff x="0" y="0"/>
            <a:chExt cx="6350000" cy="254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l="0" t="-33300" r="0" b="-3330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909628" y="2515623"/>
            <a:ext cx="7234372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>
                <a:solidFill>
                  <a:srgbClr val="F7302F"/>
                </a:solidFill>
                <a:latin typeface="Garet Bold"/>
                <a:ea typeface="Garet Bold"/>
                <a:cs typeface="Garet Bold"/>
                <a:sym typeface="Garet Bold"/>
              </a:rPr>
              <a:t>thank </a:t>
            </a:r>
            <a:r>
              <a:rPr lang="en-US" sz="63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DAGOMo9duLI</dc:identifier>
  <dcterms:modified xsi:type="dcterms:W3CDTF">2011-08-01T06:04:30Z</dcterms:modified>
  <cp:revision>1</cp:revision>
  <dc:title>G1T05 - 5 Pitch</dc:title>
</cp:coreProperties>
</file>